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Overpass"/>
      <p:regular r:id="rId36"/>
      <p:bold r:id="rId37"/>
      <p:italic r:id="rId38"/>
      <p:boldItalic r:id="rId39"/>
    </p:embeddedFont>
    <p:embeddedFont>
      <p:font typeface="Pacifico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39" Type="http://schemas.openxmlformats.org/officeDocument/2006/relationships/font" Target="fonts/Overpass-boldItalic.fntdata"/><Relationship Id="rId18" Type="http://schemas.openxmlformats.org/officeDocument/2006/relationships/slide" Target="slides/slide13.xml"/><Relationship Id="rId21" Type="http://schemas.openxmlformats.org/officeDocument/2006/relationships/slide" Target="slides/slide16.xml"/><Relationship Id="rId34" Type="http://schemas.openxmlformats.org/officeDocument/2006/relationships/font" Target="fonts/Montserrat-italic.fntdata"/><Relationship Id="rId42" Type="http://schemas.openxmlformats.org/officeDocument/2006/relationships/customXml" Target="../customXml/item2.xml"/><Relationship Id="rId7" Type="http://schemas.openxmlformats.org/officeDocument/2006/relationships/slide" Target="slides/slide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1" Type="http://schemas.openxmlformats.org/officeDocument/2006/relationships/customXml" Target="../customXml/item1.xml"/><Relationship Id="rId40" Type="http://schemas.openxmlformats.org/officeDocument/2006/relationships/font" Target="fonts/Pacifico-regular.fntdata"/><Relationship Id="rId24" Type="http://schemas.openxmlformats.org/officeDocument/2006/relationships/slide" Target="slides/slide19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37" Type="http://schemas.openxmlformats.org/officeDocument/2006/relationships/font" Target="fonts/Overpass-bold.fntdata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font" Target="fonts/Overpass-regular.fntdata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43" Type="http://schemas.openxmlformats.org/officeDocument/2006/relationships/customXml" Target="../customXml/item3.xml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25" Type="http://schemas.openxmlformats.org/officeDocument/2006/relationships/slide" Target="slides/slide20.xml"/><Relationship Id="rId33" Type="http://schemas.openxmlformats.org/officeDocument/2006/relationships/font" Target="fonts/Montserrat-bold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font" Target="fonts/Overpas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3004dccf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3004dccf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3004dccf6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3004dccf6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3004dccf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3004dccf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3004dccf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3004dccf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3004dccf6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3004dccf6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3004dccf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3004dccf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3004dccf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3004dccf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3004dccf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3004dccf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3004dccf6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3004dccf6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3004dccf6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3004dccf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3004dccf6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3004dccf6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3004dccf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3004dccf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3004dccf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3004dccf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3004dccf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3004dccf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3004dccf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3004dccf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3004dccf6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3004dccf6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3004dccf6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3004dccf6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3ed7e38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3ed7e38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3004dccf6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3004dccf6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3004dccf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3004dccf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3004dccf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3004dccf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3004dccf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3004dccf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3004dccf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3004dccf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3004dccf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3004dccf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3004dccf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3004dccf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3004dccf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3004dccf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6471" y="344091"/>
            <a:ext cx="1750626" cy="51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/>
          <p:nvPr>
            <p:ph idx="3" type="pic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/>
        </p:nvSpPr>
        <p:spPr>
          <a:xfrm>
            <a:off x="356000" y="4527225"/>
            <a:ext cx="9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nstration">
  <p:cSld name="BIG_NUMBER_1_1_1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13926" l="0" r="0" t="0"/>
          <a:stretch/>
        </p:blipFill>
        <p:spPr>
          <a:xfrm>
            <a:off x="4000500" y="716450"/>
            <a:ext cx="5143500" cy="44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">
  <p:cSld name="BIG_NUMBER_1_1_1_1">
    <p:bg>
      <p:bgPr>
        <a:solidFill>
          <a:srgbClr val="FFA0F7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625" y="1954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/>
          <p:nvPr/>
        </p:nvSpPr>
        <p:spPr>
          <a:xfrm>
            <a:off x="145375" y="2260500"/>
            <a:ext cx="302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Užduotis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2"/>
          <p:cNvSpPr txBox="1"/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 1">
  <p:cSld name="BIG_NUMBER_1_1_1_1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Namų darbas</a:t>
            </a:r>
            <a:endParaRPr b="1"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9400" y="0"/>
            <a:ext cx="4905425" cy="4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 1 1">
  <p:cSld name="BIG_NUMBER_1_1_1_1_1_1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Iki kito karto!</a:t>
            </a:r>
            <a:endParaRPr b="1"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2">
            <a:alphaModFix/>
          </a:blip>
          <a:srcRect b="23803" l="0" r="0" t="0"/>
          <a:stretch/>
        </p:blipFill>
        <p:spPr>
          <a:xfrm>
            <a:off x="4819100" y="1848125"/>
            <a:ext cx="4324900" cy="32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2_Title and Content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9" name="Google Shape;19;p3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3" type="body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4" type="body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5" type="body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6" type="body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7" type="body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34" name="Google Shape;34;p4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4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3" type="body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Topic">
  <p:cSld name="MAIN_POINT">
    <p:bg>
      <p:bgPr>
        <a:solidFill>
          <a:srgbClr val="9945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800"/>
              <a:buFont typeface="Montserrat"/>
              <a:buNone/>
              <a:defRPr b="1" sz="4800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50" y="4540950"/>
            <a:ext cx="9144000" cy="6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8658488" y="4693995"/>
            <a:ext cx="308708" cy="332067"/>
            <a:chOff x="7684476" y="458788"/>
            <a:chExt cx="632987" cy="680883"/>
          </a:xfrm>
        </p:grpSpPr>
        <p:sp>
          <p:nvSpPr>
            <p:cNvPr id="45" name="Google Shape;45;p5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and Result">
  <p:cSld name="1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51" name="Google Shape;51;p6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6"/>
          <p:cNvSpPr txBox="1"/>
          <p:nvPr/>
        </p:nvSpPr>
        <p:spPr>
          <a:xfrm>
            <a:off x="128975" y="98625"/>
            <a:ext cx="8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Kodas</a:t>
            </a:r>
            <a:endParaRPr b="1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6"/>
          <p:cNvSpPr txBox="1"/>
          <p:nvPr/>
        </p:nvSpPr>
        <p:spPr>
          <a:xfrm>
            <a:off x="4689000" y="98625"/>
            <a:ext cx="12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Rezultatas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Logo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59" name="Google Shape;59;p7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60" name="Google Shape;60;p7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nd Title">
  <p:cSld name="CAPTION_ONLY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67" name="Google Shape;67;p8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8"/>
          <p:cNvSpPr txBox="1"/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ffee Break">
  <p:cSld name="BIG_NUMBER_1">
    <p:bg>
      <p:bgPr>
        <a:solidFill>
          <a:srgbClr val="FE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74" name="Google Shape;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00475" y="1363925"/>
            <a:ext cx="3943525" cy="39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/>
          <p:nvPr/>
        </p:nvSpPr>
        <p:spPr>
          <a:xfrm>
            <a:off x="1170650" y="3244100"/>
            <a:ext cx="2928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lt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* Kavos pertraukėlė iki </a:t>
            </a:r>
            <a:endParaRPr sz="1000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Sugrįžę praneškite parašydami į chat’ą “+”</a:t>
            </a:r>
            <a:endParaRPr b="1" sz="1000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Pertraukėlė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9"/>
          <p:cNvSpPr txBox="1"/>
          <p:nvPr>
            <p:ph type="title"/>
          </p:nvPr>
        </p:nvSpPr>
        <p:spPr>
          <a:xfrm>
            <a:off x="2503500" y="3244088"/>
            <a:ext cx="1016700" cy="1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1000"/>
              <a:buFont typeface="Overpass"/>
              <a:buNone/>
              <a:defRPr b="1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BIG_NUMBER_1_1">
    <p:bg>
      <p:bgPr>
        <a:solidFill>
          <a:srgbClr val="A6DD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12469" l="0" r="0" t="22649"/>
          <a:stretch/>
        </p:blipFill>
        <p:spPr>
          <a:xfrm>
            <a:off x="3997175" y="1804075"/>
            <a:ext cx="5146825" cy="33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Klausimai?</a:t>
            </a:r>
            <a:endParaRPr b="1" sz="4800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Char char="●"/>
              <a:defRPr sz="18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user-action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2650"/>
              <a:t>pseudo klasės</a:t>
            </a:r>
            <a:endParaRPr sz="2650"/>
          </a:p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/ CSS</a:t>
            </a:r>
            <a:endParaRPr/>
          </a:p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>
            <p:ph idx="3" type="pic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</p:spPr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627" y="344100"/>
            <a:ext cx="1033499" cy="1030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6925140" y="2085239"/>
            <a:ext cx="1835100" cy="464100"/>
          </a:xfrm>
          <a:prstGeom prst="roundRect">
            <a:avLst>
              <a:gd fmla="val 50000" name="adj"/>
            </a:avLst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lt" sz="1600">
                <a:solidFill>
                  <a:srgbClr val="FEFFFF"/>
                </a:solidFill>
              </a:rPr>
              <a:t>HTML &amp; 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6941017" y="2778246"/>
            <a:ext cx="1835100" cy="4641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lt" sz="1600">
                <a:solidFill>
                  <a:srgbClr val="FEFFFF"/>
                </a:solidFill>
              </a:rPr>
              <a:t>10</a:t>
            </a:r>
            <a:r>
              <a:rPr b="1" i="0" lang="lt" sz="16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lt" sz="1600">
                <a:solidFill>
                  <a:srgbClr val="FEFFFF"/>
                </a:solidFill>
              </a:rPr>
              <a:t>paskaita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6000">
                <a:solidFill>
                  <a:srgbClr val="F7F9FA"/>
                </a:solidFill>
                <a:latin typeface="Overpass"/>
                <a:ea typeface="Overpass"/>
                <a:cs typeface="Overpass"/>
                <a:sym typeface="Overpass"/>
              </a:rPr>
              <a:t>User-action pseudo klasės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sp>
        <p:nvSpPr>
          <p:cNvPr id="197" name="Google Shape;197;p27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lt"/>
              <a:t>Kad šios pseudo klasės funkcionuotų reikia tam tikrų vartotojo veiksmų</a:t>
            </a:r>
            <a:r>
              <a:rPr lang="lt"/>
              <a:t>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Pavyzdžiui, laikyti pelės žymeklį virš elemento.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Toliau aptarsime keletą jums atpažįstamų user-action pseudo klasių.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:hover</a:t>
            </a:r>
            <a:endParaRPr/>
          </a:p>
        </p:txBody>
      </p:sp>
      <p:sp>
        <p:nvSpPr>
          <p:cNvPr id="203" name="Google Shape;203;p28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:hover</a:t>
            </a:r>
            <a:r>
              <a:rPr lang="lt"/>
              <a:t> selektorius naudojamas elementams pasirinkti, kai ant jų </a:t>
            </a:r>
            <a:r>
              <a:rPr b="1" lang="lt"/>
              <a:t>užvedama </a:t>
            </a:r>
            <a:r>
              <a:rPr lang="lt"/>
              <a:t>pelytė.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37976" l="24444" r="40459" t="39767"/>
          <a:stretch/>
        </p:blipFill>
        <p:spPr>
          <a:xfrm>
            <a:off x="7186675" y="2779150"/>
            <a:ext cx="1600148" cy="5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:hover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yellow;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96CB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</a:t>
            </a:r>
            <a:r>
              <a:rPr lang="lt"/>
              <a:t>focus</a:t>
            </a:r>
            <a:endParaRPr/>
          </a:p>
        </p:txBody>
      </p:sp>
      <p:sp>
        <p:nvSpPr>
          <p:cNvPr id="212" name="Google Shape;212;p29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:focus</a:t>
            </a:r>
            <a:r>
              <a:rPr lang="lt"/>
              <a:t> selektorius naudojamas parinkti elementui, kuris yra sufokusuotas.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:focus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yellow;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:checked</a:t>
            </a:r>
            <a:endParaRPr/>
          </a:p>
        </p:txBody>
      </p:sp>
      <p:sp>
        <p:nvSpPr>
          <p:cNvPr id="220" name="Google Shape;220;p30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:checked</a:t>
            </a:r>
            <a:r>
              <a:rPr lang="lt"/>
              <a:t> selektorius atitinka visus pažymėtus elementus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/>
              <a:t> (veikia tik su radio ir checkbox įvesties tipu) ir elementus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&lt;option&gt;</a:t>
            </a:r>
            <a:r>
              <a:rPr lang="lt"/>
              <a:t>.</a:t>
            </a:r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:checked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:disabled</a:t>
            </a:r>
            <a:endParaRPr/>
          </a:p>
        </p:txBody>
      </p:sp>
      <p:sp>
        <p:nvSpPr>
          <p:cNvPr id="228" name="Google Shape;228;p31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:disabled</a:t>
            </a:r>
            <a:r>
              <a:rPr lang="lt"/>
              <a:t> selektorius atitinka kiekvieną išjungtą elementą (dažniausiai naudojamas formos elementuose).</a:t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[type="text"]:disabled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#dddddd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:required</a:t>
            </a:r>
            <a:endParaRPr/>
          </a:p>
        </p:txBody>
      </p:sp>
      <p:sp>
        <p:nvSpPr>
          <p:cNvPr id="236" name="Google Shape;236;p32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:required</a:t>
            </a:r>
            <a:r>
              <a:rPr lang="lt"/>
              <a:t> selektorius parenka privalomus užpildyti formos elementus.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Formos elementai su required atributu apibrėžiami kaip </a:t>
            </a:r>
            <a:r>
              <a:rPr b="1" lang="lt"/>
              <a:t>privalomi įvesti.</a:t>
            </a:r>
            <a:endParaRPr b="1"/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b="63373" l="0" r="0" t="0"/>
          <a:stretch/>
        </p:blipFill>
        <p:spPr>
          <a:xfrm>
            <a:off x="1199100" y="3730152"/>
            <a:ext cx="1783500" cy="101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p32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:required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yellow;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4924625" y="2779150"/>
            <a:ext cx="3859200" cy="951000"/>
          </a:xfrm>
          <a:prstGeom prst="roundRect">
            <a:avLst>
              <a:gd fmla="val 16667" name="adj"/>
            </a:avLst>
          </a:prstGeom>
          <a:solidFill>
            <a:srgbClr val="D9B9FF"/>
          </a:solidFill>
          <a:ln cap="flat" cmpd="sng" w="19050">
            <a:solidFill>
              <a:srgbClr val="994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Patarimas: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Naudokite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:optional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 selektorių pasirinkti formos elementus, kurie yra neprivalomi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Pastaba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: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:required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 selektorius taikomas tik formos elementams: input, select ir textarea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:active</a:t>
            </a:r>
            <a:endParaRPr/>
          </a:p>
        </p:txBody>
      </p:sp>
      <p:sp>
        <p:nvSpPr>
          <p:cNvPr id="246" name="Google Shape;246;p33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:active</a:t>
            </a:r>
            <a:r>
              <a:rPr lang="lt"/>
              <a:t> selektorius naudojamas pasirinkti ir suformuoti </a:t>
            </a:r>
            <a:r>
              <a:rPr b="1" lang="lt"/>
              <a:t>aktyvią nuorodą.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Nuoroda tampa aktyvi, kai ant jos paspaudžiame.</a:t>
            </a:r>
            <a:endParaRPr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sp>
        <p:nvSpPr>
          <p:cNvPr id="248" name="Google Shape;248;p33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:active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yellow;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:link</a:t>
            </a:r>
            <a:endParaRPr/>
          </a:p>
        </p:txBody>
      </p:sp>
      <p:sp>
        <p:nvSpPr>
          <p:cNvPr id="254" name="Google Shape;254;p34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:link</a:t>
            </a:r>
            <a:r>
              <a:rPr lang="lt"/>
              <a:t> selektorius naudojamas dar </a:t>
            </a:r>
            <a:r>
              <a:rPr b="1" lang="lt">
                <a:solidFill>
                  <a:srgbClr val="1200FF"/>
                </a:solidFill>
              </a:rPr>
              <a:t>nelankytoms </a:t>
            </a:r>
            <a:r>
              <a:rPr lang="lt"/>
              <a:t>nuorodoms pasirinkti.</a:t>
            </a:r>
            <a:endParaRPr/>
          </a:p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:link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yellow;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:visited</a:t>
            </a:r>
            <a:endParaRPr/>
          </a:p>
        </p:txBody>
      </p:sp>
      <p:sp>
        <p:nvSpPr>
          <p:cNvPr id="262" name="Google Shape;262;p35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:visited</a:t>
            </a:r>
            <a:r>
              <a:rPr lang="lt"/>
              <a:t> selektorius naudojamas </a:t>
            </a:r>
            <a:r>
              <a:rPr b="1" lang="lt">
                <a:solidFill>
                  <a:srgbClr val="9945FF"/>
                </a:solidFill>
              </a:rPr>
              <a:t>aplankytoms </a:t>
            </a:r>
            <a:r>
              <a:rPr lang="lt"/>
              <a:t>nuorodoms pasirinkti.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Dėl saugumo problemų naršyklės apriboja stilius, kuriuos galima nustatyti </a:t>
            </a:r>
            <a:r>
              <a:rPr b="1" lang="lt">
                <a:solidFill>
                  <a:srgbClr val="9945FF"/>
                </a:solidFill>
              </a:rPr>
              <a:t>aplankytoms</a:t>
            </a:r>
            <a:r>
              <a:rPr lang="lt"/>
              <a:t> nuorodoms.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lt"/>
              <a:t>Leidžiami stiliai:</a:t>
            </a:r>
            <a:endParaRPr b="1"/>
          </a:p>
          <a:p>
            <a:pPr indent="-299085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❏"/>
            </a:pPr>
            <a:r>
              <a:rPr lang="lt"/>
              <a:t>color</a:t>
            </a:r>
            <a:endParaRPr/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66666"/>
              <a:buChar char="❏"/>
            </a:pPr>
            <a:r>
              <a:rPr lang="lt"/>
              <a:t>background-color</a:t>
            </a:r>
            <a:endParaRPr/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66666"/>
              <a:buChar char="❏"/>
            </a:pPr>
            <a:r>
              <a:rPr lang="lt"/>
              <a:t>border-color (and border-color for separate sides)</a:t>
            </a:r>
            <a:endParaRPr/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66666"/>
              <a:buChar char="❏"/>
            </a:pPr>
            <a:r>
              <a:rPr lang="lt"/>
              <a:t>outline color</a:t>
            </a:r>
            <a:endParaRPr/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66666"/>
              <a:buChar char="❏"/>
            </a:pPr>
            <a:r>
              <a:rPr lang="lt"/>
              <a:t>column-rule-color</a:t>
            </a:r>
            <a:endParaRPr/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66666"/>
              <a:buChar char="❏"/>
            </a:pPr>
            <a:r>
              <a:rPr lang="lt"/>
              <a:t>the color parts of fill and stroke</a:t>
            </a:r>
            <a:endParaRPr/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:visited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pink;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CSS pseudo-classes &amp; pseudo-elements</a:t>
            </a:r>
            <a:endParaRPr/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Paskaitos eiga</a:t>
            </a:r>
            <a:endParaRPr/>
          </a:p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Pasikartoti ir išmokti naujų CSS selektorių</a:t>
            </a:r>
            <a:endParaRPr/>
          </a:p>
        </p:txBody>
      </p:sp>
      <p:sp>
        <p:nvSpPr>
          <p:cNvPr id="123" name="Google Shape;123;p18"/>
          <p:cNvSpPr txBox="1"/>
          <p:nvPr>
            <p:ph idx="3" type="body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Pasikartoti</a:t>
            </a:r>
            <a:r>
              <a:rPr lang="lt"/>
              <a:t>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pseudo-classes</a:t>
            </a:r>
            <a:r>
              <a:rPr lang="lt"/>
              <a:t> vs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pseudo-elements</a:t>
            </a:r>
            <a:endParaRPr/>
          </a:p>
        </p:txBody>
      </p:sp>
      <p:sp>
        <p:nvSpPr>
          <p:cNvPr id="124" name="Google Shape;124;p18"/>
          <p:cNvSpPr txBox="1"/>
          <p:nvPr>
            <p:ph idx="4" type="body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Atlikti keletą praktinių užduočių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49" y="2452900"/>
            <a:ext cx="389750" cy="3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44" y="3317025"/>
            <a:ext cx="389750" cy="3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455" y="4108845"/>
            <a:ext cx="474600" cy="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:in-range</a:t>
            </a:r>
            <a:endParaRPr/>
          </a:p>
        </p:txBody>
      </p:sp>
      <p:sp>
        <p:nvSpPr>
          <p:cNvPr id="270" name="Google Shape;270;p36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:in-range</a:t>
            </a:r>
            <a:r>
              <a:rPr lang="lt"/>
              <a:t> selektorius parenka visus elementus, kurių vertė yra nurodytame diapazone.</a:t>
            </a:r>
            <a:endParaRPr/>
          </a:p>
        </p:txBody>
      </p:sp>
      <p:sp>
        <p:nvSpPr>
          <p:cNvPr id="271" name="Google Shape;271;p36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:in-range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solid yellow;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4924625" y="2779150"/>
            <a:ext cx="3859200" cy="951000"/>
          </a:xfrm>
          <a:prstGeom prst="roundRect">
            <a:avLst>
              <a:gd fmla="val 16667" name="adj"/>
            </a:avLst>
          </a:prstGeom>
          <a:solidFill>
            <a:srgbClr val="D9B9FF"/>
          </a:solidFill>
          <a:ln cap="flat" cmpd="sng" w="19050">
            <a:solidFill>
              <a:srgbClr val="994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Patarimas: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Norėdami pasirinkti visus elementus, kurių vertė yra už nurodyto diapazono, naudokite selektorių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:out-of-range</a:t>
            </a:r>
            <a:endParaRPr sz="1000">
              <a:solidFill>
                <a:schemeClr val="dk2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Pastaba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: :in-range selektorius veikia tik įvesties elementais su min ir / arba max atributais!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:out-of-range</a:t>
            </a:r>
            <a:endParaRPr/>
          </a:p>
        </p:txBody>
      </p:sp>
      <p:sp>
        <p:nvSpPr>
          <p:cNvPr id="279" name="Google Shape;279;p37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:out-of-range</a:t>
            </a:r>
            <a:r>
              <a:rPr lang="lt"/>
              <a:t> selektorius parenka visus elementus, kurių vertė yra už nurodyto diapazono ribų.</a:t>
            </a:r>
            <a:endParaRPr/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:out-of-range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solid red;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4924625" y="2779150"/>
            <a:ext cx="3859200" cy="951000"/>
          </a:xfrm>
          <a:prstGeom prst="roundRect">
            <a:avLst>
              <a:gd fmla="val 16667" name="adj"/>
            </a:avLst>
          </a:prstGeom>
          <a:solidFill>
            <a:srgbClr val="D9B9FF"/>
          </a:solidFill>
          <a:ln cap="flat" cmpd="sng" w="19050">
            <a:solidFill>
              <a:srgbClr val="994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Patarimas: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Norėdami pasirinkti visus elementus, kurių vertė yra nurodytame diapazone, naudokite selektorių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:in-range</a:t>
            </a:r>
            <a:endParaRPr sz="1000">
              <a:solidFill>
                <a:schemeClr val="dk2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Pastaba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: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:out-of-range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 selektorius veikia tik įvesties elementais su min ir / arba max atributais!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:read-only</a:t>
            </a:r>
            <a:endParaRPr/>
          </a:p>
        </p:txBody>
      </p:sp>
      <p:sp>
        <p:nvSpPr>
          <p:cNvPr id="288" name="Google Shape;288;p38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:read-only</a:t>
            </a:r>
            <a:r>
              <a:rPr lang="lt"/>
              <a:t> selektorius pasirenka elementus, kurie yra "tik skaitomi".</a:t>
            </a:r>
            <a:endParaRPr/>
          </a:p>
        </p:txBody>
      </p:sp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User-action pseudo klasės</a:t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 b="0" l="0" r="0" t="5642"/>
          <a:stretch/>
        </p:blipFill>
        <p:spPr>
          <a:xfrm>
            <a:off x="5557700" y="2779150"/>
            <a:ext cx="3225900" cy="182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38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:read-only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yellow;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1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Stilizuoti</a:t>
            </a:r>
            <a:r>
              <a:rPr lang="lt"/>
              <a:t> formą naudojant pseudo klases</a:t>
            </a:r>
            <a:endParaRPr/>
          </a:p>
        </p:txBody>
      </p:sp>
      <p:sp>
        <p:nvSpPr>
          <p:cNvPr id="302" name="Google Shape;302;p40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66666"/>
              <a:buAutoNum type="arabicPeriod"/>
            </a:pPr>
            <a:r>
              <a:rPr lang="lt"/>
              <a:t>Stilizuokite praeitoje paskaitose sukurtą </a:t>
            </a:r>
            <a:r>
              <a:rPr lang="lt"/>
              <a:t>formą</a:t>
            </a:r>
            <a:endParaRPr/>
          </a:p>
          <a:p>
            <a:pPr indent="-299085" lvl="0" marL="457200" rtl="0" algn="l">
              <a:spcBef>
                <a:spcPts val="1000"/>
              </a:spcBef>
              <a:spcAft>
                <a:spcPts val="0"/>
              </a:spcAft>
              <a:buSzPct val="66666"/>
              <a:buAutoNum type="arabicPeriod"/>
            </a:pPr>
            <a:r>
              <a:rPr lang="lt"/>
              <a:t>Sufokusuoti elementai turėtų naudoti kitokį stilių nei numatytas (pvz. geltoną outline)</a:t>
            </a:r>
            <a:endParaRPr/>
          </a:p>
          <a:p>
            <a:pPr indent="-299085" lvl="0" marL="457200" rtl="0" algn="l">
              <a:spcBef>
                <a:spcPts val="1000"/>
              </a:spcBef>
              <a:spcAft>
                <a:spcPts val="0"/>
              </a:spcAft>
              <a:buSzPct val="66666"/>
              <a:buAutoNum type="arabicPeriod"/>
            </a:pPr>
            <a:r>
              <a:rPr i="1" lang="lt"/>
              <a:t>Kortelės numerio  </a:t>
            </a:r>
            <a:r>
              <a:rPr lang="lt"/>
              <a:t>laukelio </a:t>
            </a:r>
            <a:r>
              <a:rPr lang="lt" u="sng"/>
              <a:t>rėmelio</a:t>
            </a:r>
            <a:r>
              <a:rPr lang="lt"/>
              <a:t> spalva keičiasi priklausomai ar jis yra </a:t>
            </a:r>
            <a:r>
              <a:rPr i="1" lang="lt"/>
              <a:t>in range</a:t>
            </a:r>
            <a:r>
              <a:rPr lang="lt"/>
              <a:t> ar </a:t>
            </a:r>
            <a:r>
              <a:rPr i="1" lang="lt"/>
              <a:t>out of range</a:t>
            </a:r>
            <a:endParaRPr i="1"/>
          </a:p>
          <a:p>
            <a:pPr indent="-299085" lvl="0" marL="457200" rtl="0" algn="l">
              <a:spcBef>
                <a:spcPts val="1000"/>
              </a:spcBef>
              <a:spcAft>
                <a:spcPts val="0"/>
              </a:spcAft>
              <a:buSzPct val="66666"/>
              <a:buAutoNum type="arabicPeriod"/>
            </a:pPr>
            <a:r>
              <a:rPr lang="lt"/>
              <a:t>Ant neteisingai įvestų laukelių uždedamas </a:t>
            </a:r>
            <a:r>
              <a:rPr b="1" lang="lt">
                <a:solidFill>
                  <a:srgbClr val="FF0062"/>
                </a:solidFill>
              </a:rPr>
              <a:t>raudonas </a:t>
            </a:r>
            <a:r>
              <a:rPr lang="lt" u="sng"/>
              <a:t>rėmelis</a:t>
            </a:r>
            <a:r>
              <a:rPr lang="lt"/>
              <a:t>, ant teisingai įvestų - </a:t>
            </a:r>
            <a:r>
              <a:rPr b="1" lang="lt">
                <a:solidFill>
                  <a:srgbClr val="87E03C"/>
                </a:solidFill>
              </a:rPr>
              <a:t>žalias</a:t>
            </a:r>
            <a:endParaRPr i="1"/>
          </a:p>
          <a:p>
            <a:pPr indent="-299085" lvl="0" marL="457200" rtl="0" algn="l">
              <a:spcBef>
                <a:spcPts val="1000"/>
              </a:spcBef>
              <a:spcAft>
                <a:spcPts val="1000"/>
              </a:spcAft>
              <a:buSzPct val="66666"/>
              <a:buAutoNum type="arabicPeriod"/>
            </a:pPr>
            <a:r>
              <a:rPr b="1" lang="lt"/>
              <a:t>Užvedus </a:t>
            </a:r>
            <a:r>
              <a:rPr lang="lt"/>
              <a:t>ant mygtuko patamsėja jo fonas</a:t>
            </a:r>
            <a:endParaRPr b="1">
              <a:solidFill>
                <a:srgbClr val="87E03C"/>
              </a:solidFill>
            </a:endParaRPr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Užduotis 1</a:t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 b="1228" l="0" r="0" t="1238"/>
          <a:stretch/>
        </p:blipFill>
        <p:spPr>
          <a:xfrm>
            <a:off x="6240905" y="1267250"/>
            <a:ext cx="2542800" cy="3686100"/>
          </a:xfrm>
          <a:prstGeom prst="roundRect">
            <a:avLst>
              <a:gd fmla="val 1394" name="adj"/>
            </a:avLst>
          </a:prstGeom>
          <a:noFill/>
          <a:ln cap="flat" cmpd="sng" w="1905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pseudo klasė?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Pseudo klasė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pseudo klasės?</a:t>
            </a:r>
            <a:endParaRPr/>
          </a:p>
        </p:txBody>
      </p:sp>
      <p:sp>
        <p:nvSpPr>
          <p:cNvPr id="139" name="Google Shape;139;p20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 naudojama apibrėžti </a:t>
            </a:r>
            <a:r>
              <a:rPr b="1" lang="lt"/>
              <a:t>ypatingą elemento būseną</a:t>
            </a:r>
            <a:r>
              <a:rPr b="1" lang="lt"/>
              <a:t>.</a:t>
            </a:r>
            <a:endParaRPr b="1"/>
          </a:p>
        </p:txBody>
      </p:sp>
      <p:sp>
        <p:nvSpPr>
          <p:cNvPr id="140" name="Google Shape;140;p20"/>
          <p:cNvSpPr txBox="1"/>
          <p:nvPr>
            <p:ph idx="3" type="body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Pseudo klasės pavyzdžiai</a:t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702675" y="939350"/>
            <a:ext cx="1532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Pelės užvedimas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3618400" y="901550"/>
            <a:ext cx="1245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rgbClr val="9945FF"/>
                </a:solidFill>
                <a:latin typeface="Overpass"/>
                <a:ea typeface="Overpass"/>
                <a:cs typeface="Overpass"/>
                <a:sym typeface="Overpass"/>
              </a:rPr>
              <a:t>Lankėsi </a:t>
            </a: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ar </a:t>
            </a:r>
            <a:r>
              <a:rPr lang="lt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ne</a:t>
            </a:r>
            <a:endParaRPr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02675" y="3164075"/>
            <a:ext cx="24996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Sufokusuotas (spaudžiamas) 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400" y="1354207"/>
            <a:ext cx="3672900" cy="69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400" y="2153661"/>
            <a:ext cx="3672900" cy="69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5">
            <a:alphaModFix/>
          </a:blip>
          <a:srcRect b="0" l="0" r="0" t="62197"/>
          <a:stretch/>
        </p:blipFill>
        <p:spPr>
          <a:xfrm>
            <a:off x="702663" y="3619030"/>
            <a:ext cx="1166400" cy="90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5935" y="4025937"/>
            <a:ext cx="533252" cy="53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7">
            <a:alphaModFix/>
          </a:blip>
          <a:srcRect b="34775" l="28951" r="30849" t="28915"/>
          <a:stretch/>
        </p:blipFill>
        <p:spPr>
          <a:xfrm>
            <a:off x="702663" y="1528563"/>
            <a:ext cx="2217600" cy="112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pseudo elementas?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Pseudo elementas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pseudo elementas?</a:t>
            </a:r>
            <a:endParaRPr/>
          </a:p>
        </p:txBody>
      </p:sp>
      <p:sp>
        <p:nvSpPr>
          <p:cNvPr id="165" name="Google Shape;165;p23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</a:t>
            </a:r>
            <a:r>
              <a:rPr lang="lt"/>
              <a:t>seudo elementas naudojamas </a:t>
            </a:r>
            <a:r>
              <a:rPr b="1" lang="lt"/>
              <a:t>stilizuoti </a:t>
            </a:r>
            <a:r>
              <a:rPr lang="lt"/>
              <a:t>nurodytas elemento </a:t>
            </a:r>
            <a:r>
              <a:rPr b="1" lang="lt"/>
              <a:t>dalis.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3" type="body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Pavyzdžiui, jis gali būti naudojamas: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Stilizuoti </a:t>
            </a:r>
            <a:r>
              <a:rPr lang="lt" sz="3000">
                <a:solidFill>
                  <a:srgbClr val="9945FF"/>
                </a:solidFill>
                <a:latin typeface="Pacifico"/>
                <a:ea typeface="Pacifico"/>
                <a:cs typeface="Pacifico"/>
                <a:sym typeface="Pacifico"/>
              </a:rPr>
              <a:t>P</a:t>
            </a:r>
            <a:r>
              <a:rPr lang="lt"/>
              <a:t>irmąją elemento raidę arba eilutę;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Įterpti papildomą turinį prieš arba po elemento turinio;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Pseudo elementų pavyzdžiai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360300" y="1016500"/>
            <a:ext cx="1409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Stilizuota raidė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3484200" y="1016500"/>
            <a:ext cx="1463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Stilizuota eilutė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90300" y="3004450"/>
            <a:ext cx="28887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Papildomo turinio įterpimas 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00" y="1447324"/>
            <a:ext cx="2079900" cy="125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00" y="3619150"/>
            <a:ext cx="3110725" cy="10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025" y="1447325"/>
            <a:ext cx="5157000" cy="125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4"/>
          <p:cNvSpPr/>
          <p:nvPr/>
        </p:nvSpPr>
        <p:spPr>
          <a:xfrm rot="1127632">
            <a:off x="1540800" y="3443778"/>
            <a:ext cx="287741" cy="53554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62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45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60300" y="361850"/>
            <a:ext cx="67821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Panašumai ir skirtumai tarp pseudo klasės ir pseudo elemento</a:t>
            </a:r>
            <a:endParaRPr/>
          </a:p>
        </p:txBody>
      </p:sp>
      <p:sp>
        <p:nvSpPr>
          <p:cNvPr id="184" name="Google Shape;184;p25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lt"/>
              <a:t>Panašumai</a:t>
            </a:r>
            <a:r>
              <a:rPr lang="lt"/>
              <a:t>: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tiek pseudo klasės, tiek CSS pseudo elementai yra </a:t>
            </a:r>
            <a:r>
              <a:rPr b="1" lang="lt"/>
              <a:t>CSS</a:t>
            </a:r>
            <a:r>
              <a:rPr lang="lt"/>
              <a:t> </a:t>
            </a:r>
            <a:r>
              <a:rPr b="1" lang="lt"/>
              <a:t>selektoriai</a:t>
            </a:r>
            <a:r>
              <a:rPr lang="lt"/>
              <a:t>, kurie yra naudojami tam tikram elementui pasirinkti.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>
            <p:ph idx="3" type="body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lt"/>
              <a:t>Skirtumai</a:t>
            </a:r>
            <a:r>
              <a:rPr lang="lt"/>
              <a:t>: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elementas - leidžia prie elemento pridėti </a:t>
            </a:r>
            <a:r>
              <a:rPr b="1" lang="lt"/>
              <a:t>specialųjį efektą</a:t>
            </a:r>
            <a:r>
              <a:rPr lang="lt"/>
              <a:t>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Pseudo klasė - leidžia apibrėžti jo </a:t>
            </a:r>
            <a:r>
              <a:rPr b="1" lang="lt"/>
              <a:t>būseną</a:t>
            </a:r>
            <a:r>
              <a:rPr lang="lt"/>
              <a:t>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 Academ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4611CBA61D1D46B77278723EF8E0B6" ma:contentTypeVersion="12" ma:contentTypeDescription="Create a new document." ma:contentTypeScope="" ma:versionID="3838e181a08f59b0073b147469b785c2">
  <xsd:schema xmlns:xsd="http://www.w3.org/2001/XMLSchema" xmlns:xs="http://www.w3.org/2001/XMLSchema" xmlns:p="http://schemas.microsoft.com/office/2006/metadata/properties" xmlns:ns2="d2a4cd15-3cfd-41d6-8176-15b04c6afb70" xmlns:ns3="c5f77c03-4c2c-4f22-839f-757deb61ca13" targetNamespace="http://schemas.microsoft.com/office/2006/metadata/properties" ma:root="true" ma:fieldsID="58ec2fc81cc5010cb0b78a59a31ea501" ns2:_="" ns3:_="">
    <xsd:import namespace="d2a4cd15-3cfd-41d6-8176-15b04c6afb70"/>
    <xsd:import namespace="c5f77c03-4c2c-4f22-839f-757deb61ca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4cd15-3cfd-41d6-8176-15b04c6afb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f00a109-fcd0-44f6-b988-7507babe26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77c03-4c2c-4f22-839f-757deb61ca1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d5a986b-3533-46ce-ba9b-4cc3a369b278}" ma:internalName="TaxCatchAll" ma:showField="CatchAllData" ma:web="c5f77c03-4c2c-4f22-839f-757deb61ca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a4cd15-3cfd-41d6-8176-15b04c6afb70">
      <Terms xmlns="http://schemas.microsoft.com/office/infopath/2007/PartnerControls"/>
    </lcf76f155ced4ddcb4097134ff3c332f>
    <TaxCatchAll xmlns="c5f77c03-4c2c-4f22-839f-757deb61ca13" xsi:nil="true"/>
  </documentManagement>
</p:properties>
</file>

<file path=customXml/itemProps1.xml><?xml version="1.0" encoding="utf-8"?>
<ds:datastoreItem xmlns:ds="http://schemas.openxmlformats.org/officeDocument/2006/customXml" ds:itemID="{5BFA7FB8-9540-407A-867B-0F5AE84E5E60}"/>
</file>

<file path=customXml/itemProps2.xml><?xml version="1.0" encoding="utf-8"?>
<ds:datastoreItem xmlns:ds="http://schemas.openxmlformats.org/officeDocument/2006/customXml" ds:itemID="{5F201756-5B60-4C3A-80FD-BAB37E706269}"/>
</file>

<file path=customXml/itemProps3.xml><?xml version="1.0" encoding="utf-8"?>
<ds:datastoreItem xmlns:ds="http://schemas.openxmlformats.org/officeDocument/2006/customXml" ds:itemID="{3083B239-121C-4807-8CA0-933E6CD400EF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0x010100CF6EFE8BF80DC4458F21F81F4656F46D</vt:lpwstr>
  </property>
</Properties>
</file>